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873" y="1291493"/>
            <a:ext cx="11077942" cy="4275015"/>
          </a:xfrm>
        </p:spPr>
        <p:txBody>
          <a:bodyPr>
            <a:noAutofit/>
          </a:bodyPr>
          <a:lstStyle/>
          <a:p>
            <a:r>
              <a:rPr lang="hi-IN" sz="11500" b="1" cap="none" baseline="300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eko Regular" panose="02000000000000000000" pitchFamily="2" charset="0"/>
                <a:cs typeface="Teko Regular" panose="02000000000000000000" pitchFamily="2" charset="0"/>
              </a:rPr>
              <a:t>बुनियादी साक्षरता एवं संख्या ज्ञान </a:t>
            </a:r>
            <a:br>
              <a:rPr lang="hi-IN" sz="11500" b="1" cap="none" baseline="300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eko Regular" panose="02000000000000000000" pitchFamily="2" charset="0"/>
                <a:cs typeface="Teko Regular" panose="02000000000000000000" pitchFamily="2" charset="0"/>
              </a:rPr>
            </a:br>
            <a:r>
              <a:rPr lang="hi-IN" sz="11500" b="1" cap="none" baseline="300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eko Regular" panose="02000000000000000000" pitchFamily="2" charset="0"/>
                <a:cs typeface="Teko Regular" panose="02000000000000000000" pitchFamily="2" charset="0"/>
              </a:rPr>
              <a:t>आकलन परीक्षा (</a:t>
            </a:r>
            <a:r>
              <a:rPr lang="en-US" sz="11500" b="1" cap="none" baseline="300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eko Regular" panose="02000000000000000000" pitchFamily="2" charset="0"/>
                <a:cs typeface="Teko Regular" panose="02000000000000000000" pitchFamily="2" charset="0"/>
              </a:rPr>
              <a:t>FLNAT)</a:t>
            </a:r>
            <a:endParaRPr lang="en-IN" sz="11500" b="1" cap="none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eko Regular" panose="02000000000000000000" pitchFamily="2" charset="0"/>
              <a:cs typeface="Teko Regular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158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678" y="1152607"/>
            <a:ext cx="10150048" cy="455278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6000" b="1" baseline="30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	</a:t>
            </a:r>
            <a:r>
              <a:rPr lang="hi-IN" sz="6000" b="1" baseline="30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बुनियादी </a:t>
            </a:r>
            <a:r>
              <a:rPr lang="hi-IN" sz="60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साक्षरता व संख्या ज्ञान पूर्ण करने वाले शिक्षार्थियों का आकलन में दो बार सितम्बर व मार्च को राष्ट्रीय मुक्त विद्यालयीन संस्थान (</a:t>
            </a:r>
            <a:r>
              <a:rPr lang="en-US" sz="60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NIOS) </a:t>
            </a:r>
            <a:r>
              <a:rPr lang="hi-IN" sz="60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द्वारा राष्ट्रवादी </a:t>
            </a:r>
            <a:r>
              <a:rPr lang="en-US" sz="60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FLNAT </a:t>
            </a:r>
            <a:r>
              <a:rPr lang="hi-IN" sz="60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बुनियादी साक्षरता एवं संख्या ज्ञान आकलन परीक्षा ली जाकर उन्हें </a:t>
            </a:r>
            <a:r>
              <a:rPr lang="en-US" sz="60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NIOS </a:t>
            </a:r>
            <a:r>
              <a:rPr lang="hi-IN" sz="60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द्वारा प्रमाण पत्र प्रदान किया जाएगा</a:t>
            </a:r>
            <a:r>
              <a:rPr lang="hi-IN" sz="6000" b="1" baseline="30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।</a:t>
            </a:r>
            <a:endParaRPr lang="hi-IN" sz="6000" b="1" baseline="30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880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70335"/>
            <a:ext cx="8534400" cy="1507067"/>
          </a:xfrm>
        </p:spPr>
        <p:txBody>
          <a:bodyPr>
            <a:normAutofit/>
          </a:bodyPr>
          <a:lstStyle/>
          <a:p>
            <a:r>
              <a:rPr lang="hi-IN" sz="6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o Regular" panose="02000000000000000000" pitchFamily="2" charset="0"/>
                <a:cs typeface="Teko Regular" panose="02000000000000000000" pitchFamily="2" charset="0"/>
              </a:rPr>
              <a:t>आकलन के लिए ध्यान रखने योग्य बातें </a:t>
            </a:r>
            <a:r>
              <a:rPr lang="hi-IN" sz="60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o Regular" panose="02000000000000000000" pitchFamily="2" charset="0"/>
                <a:cs typeface="Teko Regular" panose="02000000000000000000" pitchFamily="2" charset="0"/>
              </a:rPr>
              <a:t>-</a:t>
            </a:r>
            <a:endParaRPr lang="en-IN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o Regular" panose="02000000000000000000" pitchFamily="2" charset="0"/>
              <a:cs typeface="Teko Regular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531813"/>
            <a:ext cx="10593388" cy="4525108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i-IN" sz="54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आकलन के लिए शिक्षार्थी को उसके अनुसार समय दें।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i-IN" sz="54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आकलन शिक्षार्थियों की सुविधानुसार लें।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i-IN" sz="54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आकलन के समय शिक्षार्थी सहज रहें। उनके मन पर कोई बोझ न हो।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i-IN" sz="54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आकलन के समय शिक्षार्थियों को निर्देश अच्छी तरह से समझाएं।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i-IN" sz="54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उन्हें सही मार्गदर्शन प्रदान करें।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i-IN" sz="54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आकलन में उनके साक्षरता कौशल के विभिन्न बिंदुओं पर ध्यान दें। </a:t>
            </a:r>
            <a:r>
              <a:rPr lang="en-US" sz="5400" b="1" baseline="30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/>
            </a:r>
            <a:br>
              <a:rPr lang="en-US" sz="5400" b="1" baseline="30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hi-IN" sz="5400" b="1" baseline="30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जैसे </a:t>
            </a:r>
            <a:r>
              <a:rPr lang="hi-IN" sz="54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– पढ़ने-लिखने का तरीका, </a:t>
            </a:r>
            <a:r>
              <a:rPr lang="hi-IN" sz="5400" b="1" baseline="30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गति,</a:t>
            </a:r>
            <a:r>
              <a:rPr lang="en-US" sz="54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r>
              <a:rPr lang="hi-IN" sz="5400" b="1" baseline="30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समझ</a:t>
            </a:r>
            <a:r>
              <a:rPr lang="hi-IN" sz="54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, सुलेख आदि।</a:t>
            </a:r>
            <a:endParaRPr lang="en-IN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660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1001665"/>
            <a:ext cx="8534400" cy="1507067"/>
          </a:xfrm>
        </p:spPr>
        <p:txBody>
          <a:bodyPr>
            <a:noAutofit/>
          </a:bodyPr>
          <a:lstStyle/>
          <a:p>
            <a:r>
              <a:rPr lang="hi-IN" sz="115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o Regular" panose="02000000000000000000" pitchFamily="2" charset="0"/>
                <a:cs typeface="Teko Regular" panose="02000000000000000000" pitchFamily="2" charset="0"/>
              </a:rPr>
              <a:t>आकलन </a:t>
            </a:r>
            <a:r>
              <a:rPr lang="hi-IN" sz="115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o Regular" panose="02000000000000000000" pitchFamily="2" charset="0"/>
                <a:cs typeface="Teko Regular" panose="02000000000000000000" pitchFamily="2" charset="0"/>
              </a:rPr>
              <a:t>-</a:t>
            </a:r>
            <a:endParaRPr lang="en-IN" sz="1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o Regular" panose="02000000000000000000" pitchFamily="2" charset="0"/>
              <a:cs typeface="Teko Regular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2188308"/>
            <a:ext cx="10593388" cy="227427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	</a:t>
            </a:r>
            <a:r>
              <a:rPr lang="hi-IN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आकलन </a:t>
            </a:r>
            <a:r>
              <a:rPr lang="hi-IN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ऐसी प्रक्रिया है जिससे हमें यह फीडबैक मिलता है कि शिक्षार्थियों को पढ़ाई गई विषयवस्तु को उन्होंने कितनी अच्छी तरह से समझा और आत्मसात किया है।</a:t>
            </a:r>
            <a:endParaRPr lang="en-IN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721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603086"/>
            <a:ext cx="8534400" cy="1507067"/>
          </a:xfrm>
        </p:spPr>
        <p:txBody>
          <a:bodyPr>
            <a:noAutofit/>
          </a:bodyPr>
          <a:lstStyle/>
          <a:p>
            <a:r>
              <a:rPr lang="hi-IN" sz="115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o Regular" panose="02000000000000000000" pitchFamily="2" charset="0"/>
                <a:cs typeface="Teko Regular" panose="02000000000000000000" pitchFamily="2" charset="0"/>
              </a:rPr>
              <a:t>आकलन के उद्देश्य -</a:t>
            </a:r>
            <a:endParaRPr lang="en-IN" sz="1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o Regular" panose="02000000000000000000" pitchFamily="2" charset="0"/>
              <a:cs typeface="Teko Regular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589264"/>
            <a:ext cx="9405450" cy="4053444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i-IN" sz="6000" b="1" baseline="30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प्राप्त </a:t>
            </a:r>
            <a:r>
              <a:rPr lang="hi-IN" sz="60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किए गए कार्यात्मक साक्षरता कौशलों के निपुणता स्तरों का मुल्यांकन करना।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i-IN" sz="60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प्रमाण पत्र द्वारा बुनियादी साक्षरता स्तर के उपलब्धि स्तर को मान्यता देना।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i-IN" sz="60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शिक्षा में उन्हें उच्चतर गतिशीलता के लिए प्रोत्साहित करना</a:t>
            </a:r>
            <a:r>
              <a:rPr lang="hi-IN" sz="6000" b="1" baseline="30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।</a:t>
            </a:r>
            <a:endParaRPr lang="hi-IN" sz="6000" b="1" baseline="30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819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1001670"/>
            <a:ext cx="9530496" cy="491068"/>
          </a:xfrm>
        </p:spPr>
        <p:txBody>
          <a:bodyPr>
            <a:noAutofit/>
          </a:bodyPr>
          <a:lstStyle/>
          <a:p>
            <a:r>
              <a:rPr lang="hi-IN" sz="8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o Regular" panose="02000000000000000000" pitchFamily="2" charset="0"/>
                <a:cs typeface="Teko Regular" panose="02000000000000000000" pitchFamily="2" charset="0"/>
              </a:rPr>
              <a:t>अर्जित कौशल के तीन स्तर (ग्रेड) होंगे – क, ख, ग</a:t>
            </a:r>
            <a:endParaRPr lang="en-IN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o Regular" panose="02000000000000000000" pitchFamily="2" charset="0"/>
              <a:cs typeface="Teko Regular" panose="02000000000000000000" pitchFamily="2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66863"/>
              </p:ext>
            </p:extLst>
          </p:nvPr>
        </p:nvGraphicFramePr>
        <p:xfrm>
          <a:off x="836246" y="1563726"/>
          <a:ext cx="10753968" cy="4540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508"/>
                <a:gridCol w="3892061"/>
                <a:gridCol w="2438399"/>
              </a:tblGrid>
              <a:tr h="1135022">
                <a:tc>
                  <a:txBody>
                    <a:bodyPr/>
                    <a:lstStyle/>
                    <a:p>
                      <a:pPr algn="ctr"/>
                      <a:r>
                        <a:rPr lang="hi-IN" sz="3600" dirty="0" smtClean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कुल अंक प्रतिशत (प्रतिशत में)</a:t>
                      </a:r>
                      <a:endParaRPr lang="en-IN" sz="36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3600" dirty="0" smtClean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स्पष्टीकरण</a:t>
                      </a:r>
                      <a:endParaRPr lang="en-IN" sz="36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3600" dirty="0" smtClean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ग्रेड</a:t>
                      </a:r>
                      <a:endParaRPr lang="en-IN" sz="36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</a:tr>
              <a:tr h="1135022">
                <a:tc>
                  <a:txBody>
                    <a:bodyPr/>
                    <a:lstStyle/>
                    <a:p>
                      <a:pPr algn="ctr"/>
                      <a:r>
                        <a:rPr lang="hi-IN" sz="3600" b="1" dirty="0" smtClean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60 प्रतिशत से अधिक</a:t>
                      </a:r>
                      <a:endParaRPr lang="en-IN" sz="3600" b="1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3600" b="1" dirty="0" smtClean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अच्छा	</a:t>
                      </a:r>
                      <a:endParaRPr lang="en-IN" sz="3600" b="1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3600" b="1" dirty="0" smtClean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</a:t>
                      </a:r>
                      <a:endParaRPr lang="en-IN" sz="3600" b="1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</a:tr>
              <a:tr h="1135022">
                <a:tc>
                  <a:txBody>
                    <a:bodyPr/>
                    <a:lstStyle/>
                    <a:p>
                      <a:pPr algn="ctr"/>
                      <a:r>
                        <a:rPr lang="hi-IN" sz="3600" b="1" dirty="0" smtClean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40 प्रतिशत और अधिक</a:t>
                      </a:r>
                      <a:endParaRPr lang="en-IN" sz="3600" b="1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3600" b="1" dirty="0" smtClean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संतोषजनक</a:t>
                      </a:r>
                      <a:endParaRPr lang="en-IN" sz="3600" b="1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3600" b="1" dirty="0" smtClean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ख</a:t>
                      </a:r>
                      <a:endParaRPr lang="en-IN" sz="3600" b="1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</a:tr>
              <a:tr h="1135022">
                <a:tc>
                  <a:txBody>
                    <a:bodyPr/>
                    <a:lstStyle/>
                    <a:p>
                      <a:pPr algn="ctr"/>
                      <a:r>
                        <a:rPr lang="hi-IN" sz="3600" b="1" dirty="0" smtClean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40 प्रतिशत से कम</a:t>
                      </a:r>
                      <a:endParaRPr lang="en-IN" sz="3600" b="1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3600" b="1" dirty="0" smtClean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सुधार की आवश्यकता</a:t>
                      </a:r>
                      <a:endParaRPr lang="en-IN" sz="3600" b="1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3600" b="1" dirty="0" smtClean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ग</a:t>
                      </a:r>
                      <a:endParaRPr lang="en-IN" sz="3600" b="1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305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1001670"/>
            <a:ext cx="9530496" cy="491068"/>
          </a:xfrm>
        </p:spPr>
        <p:txBody>
          <a:bodyPr>
            <a:noAutofit/>
          </a:bodyPr>
          <a:lstStyle/>
          <a:p>
            <a:r>
              <a:rPr lang="hi-IN" sz="8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o Regular" panose="02000000000000000000" pitchFamily="2" charset="0"/>
                <a:cs typeface="Teko Regular" panose="02000000000000000000" pitchFamily="2" charset="0"/>
              </a:rPr>
              <a:t>अर्जित कौशल के तीन स्तर (ग्रेड) होंगे – क, ख, ग</a:t>
            </a:r>
            <a:endParaRPr lang="en-IN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o Regular" panose="02000000000000000000" pitchFamily="2" charset="0"/>
              <a:cs typeface="Teko Regular" panose="02000000000000000000" pitchFamily="2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84211" y="1589264"/>
            <a:ext cx="9944711" cy="4053444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hi-IN" sz="48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क और ख ग्रेड प्राप्त करने वाले शिक्षार्थी प्रमाणपत्र लेने योग्य होंगे। ग्रेड ग प्राप्त करने वाले शिक्षार्थी को प्रमाणपत्र प्राप्त करने के लिए राष्ट्रीय शिक्षार्थी आकलन में पुन: बैठना होगा।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i-IN" sz="48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राष्ट्रीय मुक्त विद्यालयीन संस्थान (</a:t>
            </a:r>
            <a:r>
              <a:rPr lang="en-US" sz="48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NIOS) </a:t>
            </a:r>
            <a:r>
              <a:rPr lang="hi-IN" sz="48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प्रश्न पत्र निर्माण, आकलन (परीक्षा) तथा परिणाम तैयार करता है। प्रमाणपत्र </a:t>
            </a:r>
            <a:r>
              <a:rPr lang="en-US" sz="48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NIOS </a:t>
            </a:r>
            <a:r>
              <a:rPr lang="hi-IN" sz="48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और राष्ट्रीय साक्षरता मिशन प्राधिकरण </a:t>
            </a:r>
            <a:r>
              <a:rPr lang="en-US" sz="48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NLMA </a:t>
            </a:r>
            <a:r>
              <a:rPr lang="hi-IN" sz="48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का एक संयुक्त प्रमाणपत्र होता है। प्रमाणपत्र में केवल ग्रेड दर्शाएं जाते हैं।</a:t>
            </a:r>
          </a:p>
        </p:txBody>
      </p:sp>
    </p:spTree>
    <p:extLst>
      <p:ext uri="{BB962C8B-B14F-4D97-AF65-F5344CB8AC3E}">
        <p14:creationId xmlns:p14="http://schemas.microsoft.com/office/powerpoint/2010/main" val="2456270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04066"/>
            <a:ext cx="12192000" cy="491068"/>
          </a:xfrm>
        </p:spPr>
        <p:txBody>
          <a:bodyPr>
            <a:noAutofit/>
          </a:bodyPr>
          <a:lstStyle/>
          <a:p>
            <a:pPr algn="ctr"/>
            <a:r>
              <a:rPr lang="hi-IN" sz="1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o Regular" panose="02000000000000000000" pitchFamily="2" charset="0"/>
                <a:cs typeface="Teko Regular" panose="02000000000000000000" pitchFamily="2" charset="0"/>
              </a:rPr>
              <a:t>धन्यवाद</a:t>
            </a:r>
            <a:endParaRPr lang="en-IN" sz="1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o Regular" panose="02000000000000000000" pitchFamily="2" charset="0"/>
              <a:cs typeface="Teko Regular" panose="02000000000000000000" pitchFamily="2" charset="0"/>
            </a:endParaRPr>
          </a:p>
        </p:txBody>
      </p:sp>
      <p:pic>
        <p:nvPicPr>
          <p:cNvPr id="1030" name="Picture 6" descr="Flowers PNGs for Free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275" y="3765243"/>
            <a:ext cx="8553450" cy="22993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3606459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</TotalTime>
  <Words>253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Kokila</vt:lpstr>
      <vt:lpstr>Teko Regular</vt:lpstr>
      <vt:lpstr>Wingdings 3</vt:lpstr>
      <vt:lpstr>Slice</vt:lpstr>
      <vt:lpstr>बुनियादी साक्षरता एवं संख्या ज्ञान  आकलन परीक्षा (FLNAT)</vt:lpstr>
      <vt:lpstr>PowerPoint Presentation</vt:lpstr>
      <vt:lpstr>आकलन के लिए ध्यान रखने योग्य बातें -</vt:lpstr>
      <vt:lpstr>आकलन -</vt:lpstr>
      <vt:lpstr>आकलन के उद्देश्य -</vt:lpstr>
      <vt:lpstr>अर्जित कौशल के तीन स्तर (ग्रेड) होंगे – क, ख, ग</vt:lpstr>
      <vt:lpstr>अर्जित कौशल के तीन स्तर (ग्रेड) होंगे – क, ख, ग</vt:lpstr>
      <vt:lpstr>धन्यवाद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बुनियादी साक्षरता एवं संख्या ज्ञान  आकलन परीक्षा (FLNAT)</dc:title>
  <dc:creator>Dell</dc:creator>
  <cp:lastModifiedBy>Dell</cp:lastModifiedBy>
  <cp:revision>9</cp:revision>
  <dcterms:created xsi:type="dcterms:W3CDTF">2024-08-07T05:12:05Z</dcterms:created>
  <dcterms:modified xsi:type="dcterms:W3CDTF">2024-08-08T06:02:00Z</dcterms:modified>
</cp:coreProperties>
</file>